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9" r:id="rId10"/>
    <p:sldId id="270" r:id="rId11"/>
    <p:sldId id="264" r:id="rId12"/>
    <p:sldId id="267" r:id="rId13"/>
    <p:sldId id="268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9081" autoAdjust="0"/>
  </p:normalViewPr>
  <p:slideViewPr>
    <p:cSldViewPr snapToGrid="0">
      <p:cViewPr varScale="1">
        <p:scale>
          <a:sx n="70" d="100"/>
          <a:sy n="70" d="100"/>
        </p:scale>
        <p:origin x="116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246A5-BB3C-451D-8DC0-1618A766F2D5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89DD2-F5D6-431C-8DE7-7DE0A09B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3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to SAS Portal – read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04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Allow time to view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54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Next fall, you will choose to work in one of these three groups.  If more than one person from your building/district, please choose different groups to ‘spread </a:t>
            </a:r>
            <a:r>
              <a:rPr lang="en-US" smtClean="0"/>
              <a:t>the wealth'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9DD2-F5D6-431C-8DE7-7DE0A09B6D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59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6143-E03C-4CFD-AFDC-14E5BDEA754C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105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330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18850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373178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76481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58679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88113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556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108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84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58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37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378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026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36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08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42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smtClean="0"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7368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liu21cng.wikispaces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Keystone Exams &amp;</a:t>
            </a:r>
            <a:br>
              <a:rPr lang="en-US" dirty="0" smtClean="0"/>
            </a:br>
            <a:r>
              <a:rPr lang="en-US" dirty="0" smtClean="0"/>
              <a:t>Project Based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Literature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810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Project is a Test (Continued)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Tutors cannot actually help students with the content of the project.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Tutors can point students toward practice problems in the eligible content and provide some remediation based on student need in a particular area.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tutor must review the project at set checkpoints and “sign off” on the project before it is sent to the state for scoring.</a:t>
            </a:r>
          </a:p>
        </p:txBody>
      </p:sp>
    </p:spTree>
    <p:extLst>
      <p:ext uri="{BB962C8B-B14F-4D97-AF65-F5344CB8AC3E}">
        <p14:creationId xmlns:p14="http://schemas.microsoft.com/office/powerpoint/2010/main" val="360543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PBA -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SAS Portal – Assessment</a:t>
            </a:r>
          </a:p>
          <a:p>
            <a:r>
              <a:rPr lang="en-US" sz="2800" dirty="0" smtClean="0"/>
              <a:t>CLIU Content Networking Wiki</a:t>
            </a:r>
          </a:p>
          <a:p>
            <a:pPr lvl="1"/>
            <a:r>
              <a:rPr lang="en-US" sz="2600" dirty="0">
                <a:hlinkClick r:id="rId3"/>
              </a:rPr>
              <a:t>http://cliu21cng.wikispaces.com</a:t>
            </a:r>
            <a:r>
              <a:rPr lang="en-US" sz="2600" dirty="0" smtClean="0">
                <a:hlinkClick r:id="rId3"/>
              </a:rPr>
              <a:t>/</a:t>
            </a:r>
            <a:endParaRPr lang="en-US" sz="26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02844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 do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new knowledge do you have?</a:t>
            </a:r>
          </a:p>
          <a:p>
            <a:r>
              <a:rPr lang="en-US" sz="2800" dirty="0" smtClean="0"/>
              <a:t>What questions have been answered?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143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 &amp; </a:t>
            </a:r>
            <a:r>
              <a:rPr lang="en-US" dirty="0" smtClean="0"/>
              <a:t>PBA –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Goals for the </a:t>
            </a:r>
            <a:r>
              <a:rPr lang="en-US" sz="2800" dirty="0" smtClean="0"/>
              <a:t>group</a:t>
            </a:r>
          </a:p>
          <a:p>
            <a:pPr lvl="1"/>
            <a:r>
              <a:rPr lang="en-US" sz="2600" dirty="0" smtClean="0"/>
              <a:t>Create and share PBA style tasks</a:t>
            </a:r>
          </a:p>
          <a:p>
            <a:pPr lvl="1"/>
            <a:r>
              <a:rPr lang="en-US" sz="2600" dirty="0" smtClean="0"/>
              <a:t>Create and share Keystone Exam style MC questions and Constructed Response</a:t>
            </a:r>
          </a:p>
          <a:p>
            <a:pPr lvl="1"/>
            <a:r>
              <a:rPr lang="en-US" sz="2600" dirty="0" smtClean="0"/>
              <a:t>Create and share ‘supplemental instruction’ ideas, resources, and materials</a:t>
            </a:r>
            <a:endParaRPr lang="en-US" sz="2600" dirty="0" smtClean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69035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 &amp; </a:t>
            </a:r>
            <a:r>
              <a:rPr lang="en-US" dirty="0" smtClean="0"/>
              <a:t>PBA –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Sharing with colleagues at your site</a:t>
            </a:r>
          </a:p>
          <a:p>
            <a:r>
              <a:rPr lang="en-US" sz="2800" dirty="0" smtClean="0"/>
              <a:t>Continue to meet and network next school year</a:t>
            </a:r>
            <a:endParaRPr lang="en-US" sz="2600" dirty="0" smtClean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4643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Webb’s Depth of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2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coming!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Please complete the Evaluation.  The link is on the Wiki.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026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You Heard?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At your tables, share what you</a:t>
            </a:r>
          </a:p>
          <a:p>
            <a:pPr lvl="1"/>
            <a:r>
              <a:rPr lang="en-US" sz="2400" dirty="0" smtClean="0"/>
              <a:t>Have heard about the Keystone Project Based Assessments</a:t>
            </a:r>
          </a:p>
          <a:p>
            <a:pPr lvl="1"/>
            <a:r>
              <a:rPr lang="en-US" sz="2400" dirty="0" smtClean="0"/>
              <a:t>Think you know about the Keystone Project Based Assessments</a:t>
            </a:r>
          </a:p>
          <a:p>
            <a:pPr lvl="1"/>
            <a:r>
              <a:rPr lang="en-US" sz="2400" dirty="0" smtClean="0"/>
              <a:t>Want to know about the Keystone Project Based Assessments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28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4 – Keystone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21766"/>
            <a:ext cx="10353762" cy="508095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Graduation Requirement</a:t>
            </a:r>
          </a:p>
          <a:p>
            <a:pPr lvl="1"/>
            <a:r>
              <a:rPr lang="en-US" sz="2600" dirty="0" smtClean="0"/>
              <a:t>Class of 2016-17: current ninth graders</a:t>
            </a:r>
          </a:p>
          <a:p>
            <a:pPr lvl="1"/>
            <a:r>
              <a:rPr lang="en-US" sz="2600" dirty="0" smtClean="0"/>
              <a:t>Proficient or higher</a:t>
            </a:r>
          </a:p>
          <a:p>
            <a:pPr lvl="2"/>
            <a:r>
              <a:rPr lang="en-US" sz="2400" dirty="0" smtClean="0"/>
              <a:t>Unlimited retakes</a:t>
            </a:r>
          </a:p>
          <a:p>
            <a:pPr lvl="2"/>
            <a:r>
              <a:rPr lang="en-US" sz="2400" dirty="0" smtClean="0"/>
              <a:t>Supplemental instruction after each unsuccessful attempt</a:t>
            </a:r>
          </a:p>
          <a:p>
            <a:pPr lvl="1"/>
            <a:r>
              <a:rPr lang="en-US" sz="2600" dirty="0" smtClean="0"/>
              <a:t>Exam or PBA</a:t>
            </a:r>
          </a:p>
          <a:p>
            <a:r>
              <a:rPr lang="en-US" sz="2800" dirty="0" smtClean="0"/>
              <a:t>Accountability</a:t>
            </a:r>
          </a:p>
          <a:p>
            <a:pPr lvl="1"/>
            <a:r>
              <a:rPr lang="en-US" sz="2600" dirty="0" smtClean="0"/>
              <a:t>Federal – ‘NCLB’ waiver</a:t>
            </a:r>
          </a:p>
          <a:p>
            <a:pPr lvl="1"/>
            <a:r>
              <a:rPr lang="en-US" sz="2600" dirty="0" smtClean="0"/>
              <a:t>State – part of School Performance Profile</a:t>
            </a:r>
          </a:p>
        </p:txBody>
      </p:sp>
    </p:spTree>
    <p:extLst>
      <p:ext uri="{BB962C8B-B14F-4D97-AF65-F5344CB8AC3E}">
        <p14:creationId xmlns:p14="http://schemas.microsoft.com/office/powerpoint/2010/main" val="306569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4 – Keystone PBA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32198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Alternative for Graduation Requirement ONLY</a:t>
            </a:r>
          </a:p>
          <a:p>
            <a:r>
              <a:rPr lang="en-US" sz="2800" dirty="0" smtClean="0"/>
              <a:t>After two (or more) unsuccessful attempts of Exam</a:t>
            </a:r>
          </a:p>
          <a:p>
            <a:pPr lvl="1"/>
            <a:r>
              <a:rPr lang="en-US" sz="2600" dirty="0" smtClean="0"/>
              <a:t>IEP Student</a:t>
            </a:r>
          </a:p>
          <a:p>
            <a:pPr lvl="2"/>
            <a:r>
              <a:rPr lang="en-US" sz="2400" dirty="0" smtClean="0"/>
              <a:t>Team determines when student moves to project</a:t>
            </a:r>
          </a:p>
          <a:p>
            <a:pPr lvl="2"/>
            <a:r>
              <a:rPr lang="en-US" sz="2400" dirty="0" smtClean="0"/>
              <a:t>Could move to PBA after one unsuccessful attempt</a:t>
            </a:r>
          </a:p>
          <a:p>
            <a:pPr lvl="1"/>
            <a:r>
              <a:rPr lang="en-US" sz="2600" dirty="0" smtClean="0"/>
              <a:t>May work on project and retake exam</a:t>
            </a:r>
          </a:p>
          <a:p>
            <a:pPr lvl="1"/>
            <a:r>
              <a:rPr lang="en-US" sz="2600" dirty="0" smtClean="0"/>
              <a:t>One PBA per Module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948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2122101"/>
            <a:ext cx="10353762" cy="396815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Format</a:t>
            </a:r>
          </a:p>
          <a:p>
            <a:pPr lvl="1"/>
            <a:r>
              <a:rPr lang="en-US" sz="2600" dirty="0"/>
              <a:t>Two Modules</a:t>
            </a:r>
          </a:p>
          <a:p>
            <a:pPr lvl="2"/>
            <a:r>
              <a:rPr lang="en-US" sz="2400" dirty="0"/>
              <a:t>Fiction Literature</a:t>
            </a:r>
          </a:p>
          <a:p>
            <a:pPr lvl="2"/>
            <a:r>
              <a:rPr lang="en-US" sz="2400" dirty="0"/>
              <a:t>Non-fiction Literature</a:t>
            </a:r>
          </a:p>
          <a:p>
            <a:pPr lvl="1"/>
            <a:r>
              <a:rPr lang="en-US" sz="2600" dirty="0" smtClean="0"/>
              <a:t>Two types of questions</a:t>
            </a:r>
          </a:p>
          <a:p>
            <a:pPr lvl="2"/>
            <a:r>
              <a:rPr lang="en-US" sz="2400" dirty="0" smtClean="0"/>
              <a:t>Multiple choice</a:t>
            </a:r>
          </a:p>
          <a:p>
            <a:pPr lvl="2"/>
            <a:r>
              <a:rPr lang="en-US" sz="2400" dirty="0" smtClean="0"/>
              <a:t>Constructed response</a:t>
            </a:r>
          </a:p>
        </p:txBody>
      </p:sp>
    </p:spTree>
    <p:extLst>
      <p:ext uri="{BB962C8B-B14F-4D97-AF65-F5344CB8AC3E}">
        <p14:creationId xmlns:p14="http://schemas.microsoft.com/office/powerpoint/2010/main" val="140642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Depth of Knowledge</a:t>
            </a:r>
          </a:p>
          <a:p>
            <a:pPr lvl="1"/>
            <a:r>
              <a:rPr lang="en-US" sz="2600" dirty="0"/>
              <a:t>Majority at levels 2 and 3</a:t>
            </a:r>
          </a:p>
          <a:p>
            <a:r>
              <a:rPr lang="en-US" sz="2800" dirty="0" smtClean="0"/>
              <a:t>Composition </a:t>
            </a:r>
            <a:r>
              <a:rPr lang="en-US" sz="2800" dirty="0"/>
              <a:t>is coming (subject to funding)</a:t>
            </a:r>
          </a:p>
          <a:p>
            <a:pPr lvl="1"/>
            <a:r>
              <a:rPr lang="en-US" sz="2600" dirty="0"/>
              <a:t>Required beginning 2018-19 school year</a:t>
            </a:r>
          </a:p>
          <a:p>
            <a:pPr lvl="1"/>
            <a:r>
              <a:rPr lang="en-US" sz="2600" dirty="0"/>
              <a:t>State graduation requirement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7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PBA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4"/>
            <a:ext cx="10353762" cy="452039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Test – not a creative project</a:t>
            </a:r>
          </a:p>
          <a:p>
            <a:pPr lvl="1"/>
            <a:r>
              <a:rPr lang="en-US" sz="2600" dirty="0" smtClean="0"/>
              <a:t>One ‘project’ per module</a:t>
            </a:r>
          </a:p>
          <a:p>
            <a:pPr lvl="1"/>
            <a:r>
              <a:rPr lang="en-US" sz="2600" dirty="0" smtClean="0"/>
              <a:t>Complete a project for each non-proficient module</a:t>
            </a:r>
          </a:p>
          <a:p>
            <a:r>
              <a:rPr lang="en-US" sz="2800" dirty="0" smtClean="0"/>
              <a:t>Assesses </a:t>
            </a:r>
            <a:r>
              <a:rPr lang="en-US" sz="2800" b="1" dirty="0" smtClean="0">
                <a:solidFill>
                  <a:schemeClr val="accent4"/>
                </a:solidFill>
              </a:rPr>
              <a:t>same</a:t>
            </a:r>
            <a:r>
              <a:rPr lang="en-US" sz="2800" dirty="0" smtClean="0"/>
              <a:t> Eligible Content at the same DOK levels</a:t>
            </a:r>
          </a:p>
          <a:p>
            <a:r>
              <a:rPr lang="en-US" sz="2800" dirty="0" smtClean="0"/>
              <a:t>Computer administered in a secure setting</a:t>
            </a:r>
          </a:p>
          <a:p>
            <a:pPr lvl="1"/>
            <a:r>
              <a:rPr lang="en-US" sz="2600" dirty="0" smtClean="0"/>
              <a:t>Log on required; good for 1 hour</a:t>
            </a:r>
          </a:p>
          <a:p>
            <a:pPr lvl="1"/>
            <a:r>
              <a:rPr lang="en-US" sz="2600" dirty="0" smtClean="0"/>
              <a:t>Monitored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83613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Keystone PBA – Key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578634"/>
            <a:ext cx="10353762" cy="508095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Test Administrator</a:t>
            </a:r>
          </a:p>
          <a:p>
            <a:pPr lvl="1"/>
            <a:r>
              <a:rPr lang="en-US" sz="2600" dirty="0" smtClean="0"/>
              <a:t>Monitors students as they work</a:t>
            </a:r>
          </a:p>
          <a:p>
            <a:pPr lvl="1"/>
            <a:r>
              <a:rPr lang="en-US" sz="2600" dirty="0" smtClean="0"/>
              <a:t>Provides log on information for students</a:t>
            </a:r>
          </a:p>
          <a:p>
            <a:pPr lvl="2"/>
            <a:r>
              <a:rPr lang="en-US" sz="2400" dirty="0" smtClean="0"/>
              <a:t>Log on is good for one hour</a:t>
            </a:r>
          </a:p>
          <a:p>
            <a:pPr lvl="1"/>
            <a:r>
              <a:rPr lang="en-US" sz="2600" dirty="0" smtClean="0"/>
              <a:t>Does NOT remediate unless also designated as Tutor</a:t>
            </a:r>
          </a:p>
          <a:p>
            <a:r>
              <a:rPr lang="en-US" sz="2800" dirty="0" smtClean="0"/>
              <a:t>Tutor</a:t>
            </a:r>
          </a:p>
          <a:p>
            <a:pPr lvl="1"/>
            <a:r>
              <a:rPr lang="en-US" sz="2600" dirty="0" smtClean="0"/>
              <a:t>Recommended certifications on SAS</a:t>
            </a:r>
          </a:p>
          <a:p>
            <a:pPr lvl="1"/>
            <a:r>
              <a:rPr lang="en-US" sz="2600" dirty="0" smtClean="0"/>
              <a:t>Reviews project activities and completed project</a:t>
            </a:r>
          </a:p>
          <a:p>
            <a:pPr lvl="1"/>
            <a:r>
              <a:rPr lang="en-US" sz="2600" dirty="0" smtClean="0"/>
              <a:t>Instructs/remediates on an as-needed basis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80260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Project is a Test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95" y="2096064"/>
            <a:ext cx="10353762" cy="423942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Students can only work on the project at school.  This includes any student in cyber school or a student who is homeschooled.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Students must have a </a:t>
            </a:r>
            <a:r>
              <a:rPr lang="en-US" sz="2800" dirty="0" smtClean="0"/>
              <a:t>monitor (Test Administrator) </a:t>
            </a:r>
            <a:r>
              <a:rPr lang="en-US" sz="2800" dirty="0"/>
              <a:t>to sign them into the website and remain present while they work on the project.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monitor can be an aide.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Tutors are assigned to each student and should be certified in the content area.</a:t>
            </a:r>
          </a:p>
        </p:txBody>
      </p:sp>
    </p:spTree>
    <p:extLst>
      <p:ext uri="{BB962C8B-B14F-4D97-AF65-F5344CB8AC3E}">
        <p14:creationId xmlns:p14="http://schemas.microsoft.com/office/powerpoint/2010/main" val="388074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TC104033921[[fn=Damask]]</Template>
  <TotalTime>179</TotalTime>
  <Words>586</Words>
  <Application>Microsoft Office PowerPoint</Application>
  <PresentationFormat>Widescreen</PresentationFormat>
  <Paragraphs>91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Bookman Old Style</vt:lpstr>
      <vt:lpstr>Calibri</vt:lpstr>
      <vt:lpstr>Rockwell</vt:lpstr>
      <vt:lpstr>Damask</vt:lpstr>
      <vt:lpstr>Keystone Exams &amp; Project Based Assessment</vt:lpstr>
      <vt:lpstr>What Have You Heard?</vt:lpstr>
      <vt:lpstr>Chapter 4 – Keystone Exams</vt:lpstr>
      <vt:lpstr>Chapter 4 – Keystone PBA</vt:lpstr>
      <vt:lpstr>Keystone exams</vt:lpstr>
      <vt:lpstr>Keystone exams</vt:lpstr>
      <vt:lpstr>Keystone PBA</vt:lpstr>
      <vt:lpstr>Keystone PBA – Key ROLES</vt:lpstr>
      <vt:lpstr>The Project is a Test</vt:lpstr>
      <vt:lpstr>The Project is a Test (Continued)</vt:lpstr>
      <vt:lpstr>Keystone PBA - resources</vt:lpstr>
      <vt:lpstr>Now what do You know?</vt:lpstr>
      <vt:lpstr>Keystone exams &amp; PBA – Next steps</vt:lpstr>
      <vt:lpstr>Keystone exams &amp; PBA – Next steps</vt:lpstr>
      <vt:lpstr>Webb’s Depth of knowledge</vt:lpstr>
      <vt:lpstr>Collaboration time</vt:lpstr>
      <vt:lpstr>Thank you for coming!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Keystone Exams &amp; Project Based Assessment</dc:title>
  <dc:creator>Cathy Enders</dc:creator>
  <cp:lastModifiedBy>Cathy Enders</cp:lastModifiedBy>
  <cp:revision>14</cp:revision>
  <dcterms:created xsi:type="dcterms:W3CDTF">2014-03-20T15:38:42Z</dcterms:created>
  <dcterms:modified xsi:type="dcterms:W3CDTF">2014-03-26T14:17:26Z</dcterms:modified>
</cp:coreProperties>
</file>